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"/>
  </p:notesMasterIdLst>
  <p:handoutMasterIdLst>
    <p:handoutMasterId r:id="rId3"/>
  </p:handoutMaster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c SIMONNEAU" initials="LS" lastIdx="0" clrIdx="0">
    <p:extLst>
      <p:ext uri="{19B8F6BF-5375-455C-9EA6-DF929625EA0E}">
        <p15:presenceInfo xmlns:p15="http://schemas.microsoft.com/office/powerpoint/2012/main" userId="S-1-12-1-3673108276-1116904261-3965764265-179190777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0A4A"/>
    <a:srgbClr val="575756"/>
    <a:srgbClr val="09D8BA"/>
    <a:srgbClr val="F9F9F9"/>
    <a:srgbClr val="BFBFBF"/>
    <a:srgbClr val="09DCBD"/>
    <a:srgbClr val="F7F7F7"/>
    <a:srgbClr val="00B498"/>
    <a:srgbClr val="F49E64"/>
    <a:srgbClr val="FADB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51" autoAdjust="0"/>
    <p:restoredTop sz="94660"/>
  </p:normalViewPr>
  <p:slideViewPr>
    <p:cSldViewPr snapToGrid="0">
      <p:cViewPr varScale="1">
        <p:scale>
          <a:sx n="72" d="100"/>
          <a:sy n="72" d="100"/>
        </p:scale>
        <p:origin x="7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3" d="100"/>
          <a:sy n="93" d="100"/>
        </p:scale>
        <p:origin x="3708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handoutMaster" Target="handoutMasters/handoutMaster1.xml"/><Relationship Id="rId7" Type="http://schemas.openxmlformats.org/officeDocument/2006/relationships/theme" Target="theme/theme1.xml"/><Relationship Id="rId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361BBDCE-D09C-47CA-85B1-E81E0ACEF33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r-FR"/>
              <a:t>Juillet 2019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9001DE9-214E-4804-88F4-B1A9E8FE5A7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D9A1BA-3B71-4204-B564-DAF178BB8FA2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FEBF9D1-1649-4442-8851-0360E6FF632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7B9EF17-79A3-4830-892E-16351551F83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BD7AC3-6FB6-43DD-A834-229788485A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3112483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r-FR"/>
              <a:t>Juillet 2019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D539D4-D68A-4633-AE87-63C75E253848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4B72D-8FA7-4F6F-B07E-2F4C63022B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6251938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4.svg"/><Relationship Id="rId2" Type="http://schemas.openxmlformats.org/officeDocument/2006/relationships/hyperlink" Target="mailto:marie.vaugoyeau@gmail.com?subject=contact%20article%20off%20pingouin" TargetMode="Externa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hyperlink" Target="https://twitter.com/MVaugoyeau" TargetMode="External"/><Relationship Id="rId4" Type="http://schemas.openxmlformats.org/officeDocument/2006/relationships/hyperlink" Target="https://www.linkedin.com/in/marie-vaugoyeau-72ab64153/" TargetMode="Externa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4800" spc="200" baseline="0"/>
            </a:lvl1pPr>
          </a:lstStyle>
          <a:p>
            <a:r>
              <a:rPr lang="fr-FR" dirty="0"/>
              <a:t>Identité du pingouin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>
            <a:extLst>
              <a:ext uri="{FF2B5EF4-FFF2-40B4-BE49-F238E27FC236}">
                <a16:creationId xmlns:a16="http://schemas.microsoft.com/office/drawing/2014/main" id="{4C02BAED-A467-4055-BAE5-A8AB88182605}"/>
              </a:ext>
            </a:extLst>
          </p:cNvPr>
          <p:cNvSpPr txBox="1"/>
          <p:nvPr userDrawn="1"/>
        </p:nvSpPr>
        <p:spPr>
          <a:xfrm>
            <a:off x="765908" y="1532672"/>
            <a:ext cx="10363200" cy="646331"/>
          </a:xfrm>
          <a:prstGeom prst="rect">
            <a:avLst/>
          </a:prstGeom>
          <a:solidFill>
            <a:schemeClr val="bg1">
              <a:alpha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575756"/>
                </a:solidFill>
                <a:latin typeface="+mj-lt"/>
              </a:rPr>
              <a:t>Evolution of the penguin's weight</a:t>
            </a:r>
            <a:endParaRPr lang="fr-FR" sz="3600" dirty="0">
              <a:solidFill>
                <a:srgbClr val="575756"/>
              </a:solidFill>
              <a:latin typeface="+mj-lt"/>
            </a:endParaRPr>
          </a:p>
        </p:txBody>
      </p:sp>
      <p:sp>
        <p:nvSpPr>
          <p:cNvPr id="5" name="Espace réservé du tableau 4">
            <a:extLst>
              <a:ext uri="{FF2B5EF4-FFF2-40B4-BE49-F238E27FC236}">
                <a16:creationId xmlns:a16="http://schemas.microsoft.com/office/drawing/2014/main" id="{23E1F9F0-2766-46FE-BB90-678439DA78BC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8509000" y="5264106"/>
            <a:ext cx="3225800" cy="397032"/>
          </a:xfrm>
        </p:spPr>
        <p:txBody>
          <a:bodyPr>
            <a:spAutoFit/>
          </a:bodyPr>
          <a:lstStyle>
            <a:lvl1pPr algn="ctr">
              <a:defRPr/>
            </a:lvl1pPr>
          </a:lstStyle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92747863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589754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93422203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0860242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284039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1756501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oneTexte 13">
            <a:hlinkClick r:id="rId2"/>
            <a:extLst>
              <a:ext uri="{FF2B5EF4-FFF2-40B4-BE49-F238E27FC236}">
                <a16:creationId xmlns:a16="http://schemas.microsoft.com/office/drawing/2014/main" id="{D307DF60-2929-46DA-AEC5-53FEB2A3912E}"/>
              </a:ext>
            </a:extLst>
          </p:cNvPr>
          <p:cNvSpPr txBox="1"/>
          <p:nvPr userDrawn="1"/>
        </p:nvSpPr>
        <p:spPr>
          <a:xfrm>
            <a:off x="3481387" y="4720810"/>
            <a:ext cx="52292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fr-FR" sz="2800" dirty="0">
                <a:solidFill>
                  <a:srgbClr val="575756"/>
                </a:solidFill>
                <a:latin typeface="+mn-lt"/>
              </a:rPr>
              <a:t>Marie.vaugoyeau@gmail.com</a:t>
            </a:r>
          </a:p>
        </p:txBody>
      </p:sp>
      <p:pic>
        <p:nvPicPr>
          <p:cNvPr id="22" name="Image 21">
            <a:extLst>
              <a:ext uri="{FF2B5EF4-FFF2-40B4-BE49-F238E27FC236}">
                <a16:creationId xmlns:a16="http://schemas.microsoft.com/office/drawing/2014/main" id="{F618A800-8227-44A9-A328-0BAB2E45C1B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32" t="47734" r="37605" b="37751"/>
          <a:stretch/>
        </p:blipFill>
        <p:spPr>
          <a:xfrm>
            <a:off x="5316488" y="3892986"/>
            <a:ext cx="1559024" cy="656711"/>
          </a:xfrm>
          <a:prstGeom prst="rect">
            <a:avLst/>
          </a:prstGeom>
        </p:spPr>
      </p:pic>
      <p:sp>
        <p:nvSpPr>
          <p:cNvPr id="23" name="Rectangle 22">
            <a:hlinkClick r:id="rId4"/>
            <a:extLst>
              <a:ext uri="{FF2B5EF4-FFF2-40B4-BE49-F238E27FC236}">
                <a16:creationId xmlns:a16="http://schemas.microsoft.com/office/drawing/2014/main" id="{CFB57F8D-D8F5-419D-9528-5F83B0EB2DA1}"/>
              </a:ext>
            </a:extLst>
          </p:cNvPr>
          <p:cNvSpPr/>
          <p:nvPr userDrawn="1"/>
        </p:nvSpPr>
        <p:spPr>
          <a:xfrm>
            <a:off x="5402289" y="3928981"/>
            <a:ext cx="553316" cy="478569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>
            <a:hlinkClick r:id="rId5"/>
            <a:extLst>
              <a:ext uri="{FF2B5EF4-FFF2-40B4-BE49-F238E27FC236}">
                <a16:creationId xmlns:a16="http://schemas.microsoft.com/office/drawing/2014/main" id="{451967A5-C4F3-48D5-B5E4-B3D8F120F5C6}"/>
              </a:ext>
            </a:extLst>
          </p:cNvPr>
          <p:cNvSpPr/>
          <p:nvPr userDrawn="1"/>
        </p:nvSpPr>
        <p:spPr>
          <a:xfrm>
            <a:off x="6322196" y="3995515"/>
            <a:ext cx="553316" cy="478569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E8F52581-04CF-48AE-B873-71AD55747AF2}"/>
              </a:ext>
            </a:extLst>
          </p:cNvPr>
          <p:cNvSpPr txBox="1"/>
          <p:nvPr userDrawn="1"/>
        </p:nvSpPr>
        <p:spPr>
          <a:xfrm>
            <a:off x="0" y="2575832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>
                <a:solidFill>
                  <a:srgbClr val="575756"/>
                </a:solidFill>
                <a:latin typeface="+mj-lt"/>
              </a:rPr>
              <a:t>Contact me!</a:t>
            </a:r>
            <a:endParaRPr lang="fr-FR" sz="3600" b="1" dirty="0">
              <a:solidFill>
                <a:srgbClr val="575756"/>
              </a:solidFill>
              <a:latin typeface="+mj-lt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59869863-16ED-4786-A44F-BF66D2713C04}"/>
              </a:ext>
            </a:extLst>
          </p:cNvPr>
          <p:cNvSpPr txBox="1"/>
          <p:nvPr userDrawn="1"/>
        </p:nvSpPr>
        <p:spPr>
          <a:xfrm>
            <a:off x="809898" y="613956"/>
            <a:ext cx="97840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dirty="0">
                <a:solidFill>
                  <a:schemeClr val="tx1"/>
                </a:solidFill>
                <a:latin typeface="+mj-lt"/>
              </a:rPr>
              <a:t>THIS PRESENTATION HAS GIVEN YOU IDEAS, DESIRES...?</a:t>
            </a:r>
            <a:endParaRPr lang="fr-FR" sz="4000" b="1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8" name="Graphique 7" descr="Flèche : demi-tour horizontal">
            <a:extLst>
              <a:ext uri="{FF2B5EF4-FFF2-40B4-BE49-F238E27FC236}">
                <a16:creationId xmlns:a16="http://schemas.microsoft.com/office/drawing/2014/main" id="{2FD2357B-7145-4C0F-B0DC-3303653F0F0F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884693" y="5439324"/>
            <a:ext cx="944515" cy="779768"/>
          </a:xfrm>
          <a:prstGeom prst="rect">
            <a:avLst/>
          </a:prstGeom>
        </p:spPr>
      </p:pic>
      <p:sp>
        <p:nvSpPr>
          <p:cNvPr id="12" name="Espace réservé du contenu 5">
            <a:extLst>
              <a:ext uri="{FF2B5EF4-FFF2-40B4-BE49-F238E27FC236}">
                <a16:creationId xmlns:a16="http://schemas.microsoft.com/office/drawing/2014/main" id="{CC60EA1A-A2D0-4F79-BCA8-EBC8F9EBD33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771188" y="5042263"/>
            <a:ext cx="1141412" cy="1106491"/>
          </a:xfrm>
        </p:spPr>
        <p:txBody>
          <a:bodyPr>
            <a:noAutofit/>
          </a:bodyPr>
          <a:lstStyle>
            <a:lvl1pPr marL="0" indent="0" algn="ctr">
              <a:buNone/>
              <a:defRPr sz="1100">
                <a:solidFill>
                  <a:schemeClr val="accent1">
                    <a:lumMod val="75000"/>
                  </a:schemeClr>
                </a:solidFill>
                <a:latin typeface="+mn-lt"/>
                <a:cs typeface="Calibri" panose="020F0502020204030204" pitchFamily="34" charset="0"/>
              </a:defRPr>
            </a:lvl1pPr>
            <a:lvl2pPr>
              <a:defRPr sz="1100">
                <a:solidFill>
                  <a:srgbClr val="E40A4A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1100">
                <a:solidFill>
                  <a:srgbClr val="E40A4A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1100">
                <a:solidFill>
                  <a:srgbClr val="E40A4A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100">
                <a:solidFill>
                  <a:srgbClr val="E40A4A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788070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u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35787AAB-2FF8-47FD-BF40-FBDD0B2666E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853601"/>
            <a:ext cx="10515600" cy="47148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>
              <a:buFont typeface="Wingdings" panose="05000000000000000000" pitchFamily="2" charset="2"/>
              <a:buChar char="Ø"/>
              <a:defRPr sz="1800">
                <a:latin typeface="+mn-lt"/>
              </a:defRPr>
            </a:lvl1pPr>
            <a:lvl2pPr marL="685800" indent="-228600">
              <a:buFont typeface="Wingdings" panose="05000000000000000000" pitchFamily="2" charset="2"/>
              <a:buChar char="Ø"/>
              <a:defRPr sz="1800">
                <a:latin typeface="+mn-lt"/>
              </a:defRPr>
            </a:lvl2pPr>
            <a:lvl3pPr marL="1143000" indent="-228600">
              <a:buFont typeface="Wingdings" panose="05000000000000000000" pitchFamily="2" charset="2"/>
              <a:buChar char="Ø"/>
              <a:defRPr sz="1800">
                <a:latin typeface="+mn-lt"/>
              </a:defRPr>
            </a:lvl3pPr>
            <a:lvl4pPr marL="1600200" indent="-228600">
              <a:buFont typeface="Wingdings" panose="05000000000000000000" pitchFamily="2" charset="2"/>
              <a:buChar char="Ø"/>
              <a:defRPr sz="1800">
                <a:latin typeface="+mn-lt"/>
              </a:defRPr>
            </a:lvl4pPr>
            <a:lvl5pPr marL="2057400" indent="-228600">
              <a:buFont typeface="Wingdings" panose="05000000000000000000" pitchFamily="2" charset="2"/>
              <a:buChar char="Ø"/>
              <a:defRPr sz="1800">
                <a:latin typeface="+mn-lt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B41E2E52-FBFF-43C0-A45F-61BDF675F5D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2425101"/>
            <a:ext cx="10515600" cy="46831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>
              <a:buFont typeface="Wingdings" panose="05000000000000000000" pitchFamily="2" charset="2"/>
              <a:buChar char="Ø"/>
              <a:defRPr sz="1800">
                <a:latin typeface="+mn-lt"/>
              </a:defRPr>
            </a:lvl1pPr>
            <a:lvl2pPr marL="685800" indent="-228600">
              <a:buFont typeface="Wingdings" panose="05000000000000000000" pitchFamily="2" charset="2"/>
              <a:buChar char="Ø"/>
              <a:defRPr sz="1800">
                <a:latin typeface="+mn-lt"/>
              </a:defRPr>
            </a:lvl2pPr>
            <a:lvl3pPr marL="1143000" indent="-228600">
              <a:buFont typeface="Wingdings" panose="05000000000000000000" pitchFamily="2" charset="2"/>
              <a:buChar char="Ø"/>
              <a:defRPr sz="1800">
                <a:latin typeface="+mn-lt"/>
              </a:defRPr>
            </a:lvl3pPr>
            <a:lvl4pPr marL="1600200" indent="-228600">
              <a:buFont typeface="Wingdings" panose="05000000000000000000" pitchFamily="2" charset="2"/>
              <a:buChar char="Ø"/>
              <a:defRPr sz="1800">
                <a:latin typeface="+mn-lt"/>
              </a:defRPr>
            </a:lvl4pPr>
            <a:lvl5pPr marL="2057400" indent="-228600">
              <a:buFont typeface="Wingdings" panose="05000000000000000000" pitchFamily="2" charset="2"/>
              <a:buChar char="Ø"/>
              <a:defRPr sz="1800">
                <a:latin typeface="+mn-lt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4" name="Espace réservé du texte 13">
            <a:extLst>
              <a:ext uri="{FF2B5EF4-FFF2-40B4-BE49-F238E27FC236}">
                <a16:creationId xmlns:a16="http://schemas.microsoft.com/office/drawing/2014/main" id="{A7DEB795-27EC-46A8-9AAA-3D21B65C535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38200" y="2993425"/>
            <a:ext cx="10515600" cy="46831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>
              <a:buFont typeface="Wingdings" panose="05000000000000000000" pitchFamily="2" charset="2"/>
              <a:buChar char="Ø"/>
              <a:defRPr sz="1800">
                <a:latin typeface="+mn-lt"/>
              </a:defRPr>
            </a:lvl1pPr>
            <a:lvl2pPr marL="685800" indent="-228600">
              <a:buFont typeface="Wingdings" panose="05000000000000000000" pitchFamily="2" charset="2"/>
              <a:buChar char="Ø"/>
              <a:defRPr sz="1800">
                <a:latin typeface="+mn-lt"/>
              </a:defRPr>
            </a:lvl2pPr>
            <a:lvl3pPr marL="1143000" indent="-228600">
              <a:buFont typeface="Wingdings" panose="05000000000000000000" pitchFamily="2" charset="2"/>
              <a:buChar char="Ø"/>
              <a:defRPr sz="1800">
                <a:latin typeface="+mn-lt"/>
              </a:defRPr>
            </a:lvl3pPr>
            <a:lvl4pPr marL="1600200" indent="-228600">
              <a:buFont typeface="Wingdings" panose="05000000000000000000" pitchFamily="2" charset="2"/>
              <a:buChar char="Ø"/>
              <a:defRPr sz="1800">
                <a:latin typeface="+mn-lt"/>
              </a:defRPr>
            </a:lvl4pPr>
            <a:lvl5pPr marL="2057400" indent="-228600">
              <a:buFont typeface="Wingdings" panose="05000000000000000000" pitchFamily="2" charset="2"/>
              <a:buChar char="Ø"/>
              <a:defRPr sz="1800">
                <a:latin typeface="+mn-lt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C4918537-28CC-4B10-B852-FFC15730502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3561748"/>
            <a:ext cx="10515600" cy="46831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>
              <a:buFont typeface="Wingdings" panose="05000000000000000000" pitchFamily="2" charset="2"/>
              <a:buChar char="Ø"/>
              <a:defRPr sz="1800">
                <a:latin typeface="+mn-lt"/>
              </a:defRPr>
            </a:lvl1pPr>
            <a:lvl2pPr marL="685800" indent="-228600">
              <a:buFont typeface="Wingdings" panose="05000000000000000000" pitchFamily="2" charset="2"/>
              <a:buChar char="Ø"/>
              <a:defRPr sz="1800">
                <a:latin typeface="+mn-lt"/>
              </a:defRPr>
            </a:lvl2pPr>
            <a:lvl3pPr marL="1143000" indent="-228600">
              <a:buFont typeface="Wingdings" panose="05000000000000000000" pitchFamily="2" charset="2"/>
              <a:buChar char="Ø"/>
              <a:defRPr sz="1800">
                <a:latin typeface="+mn-lt"/>
              </a:defRPr>
            </a:lvl3pPr>
            <a:lvl4pPr marL="1600200" indent="-228600">
              <a:buFont typeface="Wingdings" panose="05000000000000000000" pitchFamily="2" charset="2"/>
              <a:buChar char="Ø"/>
              <a:defRPr sz="1800">
                <a:latin typeface="+mn-lt"/>
              </a:defRPr>
            </a:lvl4pPr>
            <a:lvl5pPr marL="2057400" indent="-228600">
              <a:buFont typeface="Wingdings" panose="05000000000000000000" pitchFamily="2" charset="2"/>
              <a:buChar char="Ø"/>
              <a:defRPr sz="1800">
                <a:latin typeface="+mn-lt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8" name="Espace réservé du texte 17">
            <a:extLst>
              <a:ext uri="{FF2B5EF4-FFF2-40B4-BE49-F238E27FC236}">
                <a16:creationId xmlns:a16="http://schemas.microsoft.com/office/drawing/2014/main" id="{4C9DA29E-3F61-4566-B9CD-236AED7BFDC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38200" y="4130074"/>
            <a:ext cx="10515600" cy="46831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>
              <a:buFont typeface="Wingdings" panose="05000000000000000000" pitchFamily="2" charset="2"/>
              <a:buChar char="Ø"/>
              <a:defRPr sz="1800">
                <a:latin typeface="+mn-lt"/>
              </a:defRPr>
            </a:lvl1pPr>
            <a:lvl2pPr marL="685800" indent="-228600">
              <a:buFont typeface="Wingdings" panose="05000000000000000000" pitchFamily="2" charset="2"/>
              <a:buChar char="Ø"/>
              <a:defRPr sz="1800">
                <a:latin typeface="+mn-lt"/>
              </a:defRPr>
            </a:lvl2pPr>
            <a:lvl3pPr marL="1143000" indent="-228600">
              <a:buFont typeface="Wingdings" panose="05000000000000000000" pitchFamily="2" charset="2"/>
              <a:buChar char="Ø"/>
              <a:defRPr sz="1800">
                <a:latin typeface="+mn-lt"/>
              </a:defRPr>
            </a:lvl3pPr>
            <a:lvl4pPr marL="1600200" indent="-228600">
              <a:buFont typeface="Wingdings" panose="05000000000000000000" pitchFamily="2" charset="2"/>
              <a:buChar char="Ø"/>
              <a:defRPr sz="1800">
                <a:latin typeface="+mn-lt"/>
              </a:defRPr>
            </a:lvl4pPr>
            <a:lvl5pPr marL="2057400" indent="-228600">
              <a:buFont typeface="Wingdings" panose="05000000000000000000" pitchFamily="2" charset="2"/>
              <a:buChar char="Ø"/>
              <a:defRPr sz="1800">
                <a:latin typeface="+mn-lt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20" name="Espace réservé du texte 19">
            <a:extLst>
              <a:ext uri="{FF2B5EF4-FFF2-40B4-BE49-F238E27FC236}">
                <a16:creationId xmlns:a16="http://schemas.microsoft.com/office/drawing/2014/main" id="{5095EDC2-3758-4763-89DA-C36B6BDC240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8200" y="4693638"/>
            <a:ext cx="10515600" cy="46831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>
              <a:buFont typeface="Wingdings" panose="05000000000000000000" pitchFamily="2" charset="2"/>
              <a:buChar char="Ø"/>
              <a:defRPr sz="1800">
                <a:latin typeface="+mn-lt"/>
              </a:defRPr>
            </a:lvl1pPr>
            <a:lvl2pPr marL="685800" indent="-228600">
              <a:buFont typeface="Wingdings" panose="05000000000000000000" pitchFamily="2" charset="2"/>
              <a:buChar char="Ø"/>
              <a:defRPr sz="1800">
                <a:latin typeface="+mn-lt"/>
              </a:defRPr>
            </a:lvl2pPr>
            <a:lvl3pPr marL="1143000" indent="-228600">
              <a:buFont typeface="Wingdings" panose="05000000000000000000" pitchFamily="2" charset="2"/>
              <a:buChar char="Ø"/>
              <a:defRPr sz="1800">
                <a:latin typeface="+mn-lt"/>
              </a:defRPr>
            </a:lvl3pPr>
            <a:lvl4pPr marL="1600200" indent="-228600">
              <a:buFont typeface="Wingdings" panose="05000000000000000000" pitchFamily="2" charset="2"/>
              <a:buChar char="Ø"/>
              <a:defRPr sz="1800">
                <a:latin typeface="+mn-lt"/>
              </a:defRPr>
            </a:lvl4pPr>
            <a:lvl5pPr marL="2057400" indent="-228600">
              <a:buFont typeface="Wingdings" panose="05000000000000000000" pitchFamily="2" charset="2"/>
              <a:buChar char="Ø"/>
              <a:defRPr sz="1800">
                <a:latin typeface="+mn-lt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22" name="Espace réservé du texte 21">
            <a:extLst>
              <a:ext uri="{FF2B5EF4-FFF2-40B4-BE49-F238E27FC236}">
                <a16:creationId xmlns:a16="http://schemas.microsoft.com/office/drawing/2014/main" id="{5E8607E8-EE12-4B39-A33E-52C0797B54D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38200" y="5257202"/>
            <a:ext cx="10515600" cy="46831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>
              <a:buFont typeface="Wingdings" panose="05000000000000000000" pitchFamily="2" charset="2"/>
              <a:buChar char="Ø"/>
              <a:defRPr sz="1800">
                <a:latin typeface="+mn-lt"/>
              </a:defRPr>
            </a:lvl1pPr>
            <a:lvl2pPr marL="685800" indent="-228600">
              <a:buFont typeface="Wingdings" panose="05000000000000000000" pitchFamily="2" charset="2"/>
              <a:buChar char="Ø"/>
              <a:defRPr sz="1800">
                <a:latin typeface="+mn-lt"/>
              </a:defRPr>
            </a:lvl2pPr>
            <a:lvl3pPr marL="1143000" indent="-228600">
              <a:buFont typeface="Wingdings" panose="05000000000000000000" pitchFamily="2" charset="2"/>
              <a:buChar char="Ø"/>
              <a:defRPr sz="1800">
                <a:latin typeface="+mn-lt"/>
              </a:defRPr>
            </a:lvl3pPr>
            <a:lvl4pPr marL="1600200" indent="-228600">
              <a:buFont typeface="Wingdings" panose="05000000000000000000" pitchFamily="2" charset="2"/>
              <a:buChar char="Ø"/>
              <a:defRPr sz="1800">
                <a:latin typeface="+mn-lt"/>
              </a:defRPr>
            </a:lvl4pPr>
            <a:lvl5pPr marL="2057400" indent="-228600">
              <a:buFont typeface="Wingdings" panose="05000000000000000000" pitchFamily="2" charset="2"/>
              <a:buChar char="Ø"/>
              <a:defRPr sz="1800">
                <a:latin typeface="+mn-lt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24" name="Espace réservé du texte 23">
            <a:extLst>
              <a:ext uri="{FF2B5EF4-FFF2-40B4-BE49-F238E27FC236}">
                <a16:creationId xmlns:a16="http://schemas.microsoft.com/office/drawing/2014/main" id="{D925240B-F548-429D-84F8-DC503004567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38200" y="5820766"/>
            <a:ext cx="10515600" cy="46831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>
              <a:buFont typeface="Wingdings" panose="05000000000000000000" pitchFamily="2" charset="2"/>
              <a:buChar char="Ø"/>
              <a:defRPr sz="1800">
                <a:latin typeface="+mn-lt"/>
              </a:defRPr>
            </a:lvl1pPr>
            <a:lvl2pPr marL="685800" indent="-228600">
              <a:buFont typeface="Wingdings" panose="05000000000000000000" pitchFamily="2" charset="2"/>
              <a:buChar char="Ø"/>
              <a:defRPr sz="1800">
                <a:latin typeface="+mn-lt"/>
              </a:defRPr>
            </a:lvl2pPr>
            <a:lvl3pPr marL="1143000" indent="-228600">
              <a:buFont typeface="Wingdings" panose="05000000000000000000" pitchFamily="2" charset="2"/>
              <a:buChar char="Ø"/>
              <a:defRPr sz="1800">
                <a:latin typeface="+mn-lt"/>
              </a:defRPr>
            </a:lvl3pPr>
            <a:lvl4pPr marL="1600200" indent="-228600">
              <a:buFont typeface="Wingdings" panose="05000000000000000000" pitchFamily="2" charset="2"/>
              <a:buChar char="Ø"/>
              <a:defRPr sz="1800">
                <a:latin typeface="+mn-lt"/>
              </a:defRPr>
            </a:lvl4pPr>
            <a:lvl5pPr marL="2057400" indent="-228600">
              <a:buFont typeface="Wingdings" panose="05000000000000000000" pitchFamily="2" charset="2"/>
              <a:buChar char="Ø"/>
              <a:defRPr sz="1800">
                <a:latin typeface="+mn-lt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D600AB0-611B-440A-8EF8-1D910FF55B36}"/>
              </a:ext>
            </a:extLst>
          </p:cNvPr>
          <p:cNvSpPr/>
          <p:nvPr userDrawn="1"/>
        </p:nvSpPr>
        <p:spPr>
          <a:xfrm>
            <a:off x="220192" y="74235"/>
            <a:ext cx="7750854" cy="6873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fr-FR" sz="3600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Clickable</a:t>
            </a: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fr-FR" sz="3600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summary</a:t>
            </a:r>
            <a:endParaRPr lang="fr-FR" sz="36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4742EBF4-B633-45C6-98D8-9D3F1E5C496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60274" y="979458"/>
            <a:ext cx="9720640" cy="46831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>
                <a:latin typeface="+mj-lt"/>
              </a:defRPr>
            </a:lvl1pPr>
          </a:lstStyle>
          <a:p>
            <a:pPr lvl="0"/>
            <a:r>
              <a:rPr lang="fr-FR" dirty="0"/>
              <a:t>Identité du pingouin</a:t>
            </a:r>
          </a:p>
        </p:txBody>
      </p:sp>
    </p:spTree>
    <p:extLst>
      <p:ext uri="{BB962C8B-B14F-4D97-AF65-F5344CB8AC3E}">
        <p14:creationId xmlns:p14="http://schemas.microsoft.com/office/powerpoint/2010/main" val="3060166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, Contenu e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que 4" descr="Flèche : demi-tour horizontal">
            <a:extLst>
              <a:ext uri="{FF2B5EF4-FFF2-40B4-BE49-F238E27FC236}">
                <a16:creationId xmlns:a16="http://schemas.microsoft.com/office/drawing/2014/main" id="{63F9B220-DD5A-44D2-9D10-95D090910B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84693" y="5439324"/>
            <a:ext cx="944515" cy="779768"/>
          </a:xfrm>
          <a:prstGeom prst="rect">
            <a:avLst/>
          </a:prstGeom>
        </p:spPr>
      </p:pic>
      <p:sp>
        <p:nvSpPr>
          <p:cNvPr id="2" name="Title 1" descr="titre"/>
          <p:cNvSpPr>
            <a:spLocks noGrp="1"/>
          </p:cNvSpPr>
          <p:nvPr>
            <p:ph type="title"/>
          </p:nvPr>
        </p:nvSpPr>
        <p:spPr>
          <a:xfrm>
            <a:off x="1263159" y="96249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D12ECEEE-C577-44CA-8CCD-A11043B6DE19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62791" y="1617785"/>
            <a:ext cx="10146318" cy="483540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667CAFF-4237-4C74-BB8B-E7B7FE7DC76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771188" y="5042263"/>
            <a:ext cx="1141412" cy="1106491"/>
          </a:xfrm>
        </p:spPr>
        <p:txBody>
          <a:bodyPr>
            <a:noAutofit/>
          </a:bodyPr>
          <a:lstStyle>
            <a:lvl1pPr marL="0" indent="0" algn="ctr">
              <a:buNone/>
              <a:defRPr sz="1100">
                <a:solidFill>
                  <a:schemeClr val="accent1">
                    <a:lumMod val="75000"/>
                  </a:schemeClr>
                </a:solidFill>
                <a:latin typeface="+mn-lt"/>
                <a:cs typeface="Calibri" panose="020F0502020204030204" pitchFamily="34" charset="0"/>
              </a:defRPr>
            </a:lvl1pPr>
            <a:lvl2pPr>
              <a:defRPr sz="1100">
                <a:solidFill>
                  <a:srgbClr val="E40A4A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1100">
                <a:solidFill>
                  <a:srgbClr val="E40A4A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1100">
                <a:solidFill>
                  <a:srgbClr val="E40A4A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100">
                <a:solidFill>
                  <a:srgbClr val="E40A4A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05BE7F7-66D3-4707-BB6E-33A36E0EB35A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0" y="0"/>
            <a:ext cx="1263650" cy="11572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9" name="Espace réservé du contenu 8">
            <a:extLst>
              <a:ext uri="{FF2B5EF4-FFF2-40B4-BE49-F238E27FC236}">
                <a16:creationId xmlns:a16="http://schemas.microsoft.com/office/drawing/2014/main" id="{1008C411-FE6F-4A5B-8291-3D374A3E16DA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0" y="1157288"/>
            <a:ext cx="1263650" cy="460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570572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pic>
        <p:nvPicPr>
          <p:cNvPr id="4" name="Graphique 3" descr="Flèche : demi-tour horizontal">
            <a:extLst>
              <a:ext uri="{FF2B5EF4-FFF2-40B4-BE49-F238E27FC236}">
                <a16:creationId xmlns:a16="http://schemas.microsoft.com/office/drawing/2014/main" id="{1184D9B8-F03E-4F47-84D3-F94F7B21FA6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84693" y="5439324"/>
            <a:ext cx="944515" cy="779768"/>
          </a:xfrm>
          <a:prstGeom prst="rect">
            <a:avLst/>
          </a:prstGeom>
        </p:spPr>
      </p:pic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53F2462-26C6-4F8B-8F6C-1C752F6D860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771188" y="5042263"/>
            <a:ext cx="1141412" cy="1106491"/>
          </a:xfrm>
        </p:spPr>
        <p:txBody>
          <a:bodyPr>
            <a:noAutofit/>
          </a:bodyPr>
          <a:lstStyle>
            <a:lvl1pPr marL="0" indent="0" algn="ctr">
              <a:buNone/>
              <a:defRPr sz="1100">
                <a:solidFill>
                  <a:schemeClr val="accent1">
                    <a:lumMod val="75000"/>
                  </a:schemeClr>
                </a:solidFill>
                <a:latin typeface="+mn-lt"/>
                <a:cs typeface="Calibri" panose="020F0502020204030204" pitchFamily="34" charset="0"/>
              </a:defRPr>
            </a:lvl1pPr>
            <a:lvl2pPr>
              <a:defRPr sz="1100">
                <a:solidFill>
                  <a:srgbClr val="E40A4A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1100">
                <a:solidFill>
                  <a:srgbClr val="E40A4A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1100">
                <a:solidFill>
                  <a:srgbClr val="E40A4A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100">
                <a:solidFill>
                  <a:srgbClr val="E40A4A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953885151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4132442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ésentationMar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25E0FE62-7BFE-4D1A-89D3-B2883CD191D7}"/>
              </a:ext>
            </a:extLst>
          </p:cNvPr>
          <p:cNvSpPr txBox="1"/>
          <p:nvPr userDrawn="1"/>
        </p:nvSpPr>
        <p:spPr>
          <a:xfrm>
            <a:off x="771577" y="736447"/>
            <a:ext cx="100052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3600" dirty="0">
                <a:latin typeface="+mj-lt"/>
              </a:rPr>
              <a:t>STUDY BY MARIE VAUGOYEAU 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B0201B88-8241-4F0B-AAEE-E63FC911999C}"/>
              </a:ext>
            </a:extLst>
          </p:cNvPr>
          <p:cNvSpPr txBox="1"/>
          <p:nvPr userDrawn="1"/>
        </p:nvSpPr>
        <p:spPr>
          <a:xfrm>
            <a:off x="771577" y="1619793"/>
            <a:ext cx="11057631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/>
              <a:t>Technical</a:t>
            </a:r>
            <a:r>
              <a:rPr lang="fr-FR" sz="2400" dirty="0"/>
              <a:t> </a:t>
            </a:r>
            <a:r>
              <a:rPr lang="fr-FR" sz="2400" dirty="0" err="1"/>
              <a:t>skills</a:t>
            </a:r>
            <a:r>
              <a:rPr lang="fr-FR" sz="2400" dirty="0"/>
              <a:t>: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sz="1800" dirty="0"/>
              <a:t>Manage, cleanse and format data in a sustainable manner for analysis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sz="1800" dirty="0"/>
              <a:t>Search the data in a punctual way to find patterns, models,...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sz="1800" dirty="0"/>
              <a:t>Analyze and build data exploitation models with R (machine learning)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sz="1800" dirty="0"/>
              <a:t>Visualize data for exploitation / creation of punctual or automatic reports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lang="fr-FR" sz="1800" dirty="0"/>
          </a:p>
          <a:p>
            <a:r>
              <a:rPr lang="fr-FR" sz="2400" dirty="0" err="1"/>
              <a:t>Experiences</a:t>
            </a:r>
            <a:r>
              <a:rPr lang="fr-FR" sz="2400" dirty="0"/>
              <a:t>: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sz="1800" dirty="0"/>
              <a:t>Research in Ecology (7 years): Influence of the anthropized environment on animal populations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sz="1800" dirty="0"/>
              <a:t>Teaching in documentary research, ecology and biostatistics from bachelor's to master's level (5 years)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sz="1800" dirty="0"/>
              <a:t>Data analysis (3 years)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lang="fr-FR" sz="1800" dirty="0"/>
          </a:p>
          <a:p>
            <a:r>
              <a:rPr lang="fr-FR" sz="2400" dirty="0"/>
              <a:t>Course:</a:t>
            </a:r>
          </a:p>
          <a:p>
            <a:pPr marL="342900" indent="-34290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1800" dirty="0"/>
              <a:t>Degree course in agricultural engineering, </a:t>
            </a:r>
            <a:r>
              <a:rPr lang="en-US" sz="1800" dirty="0" err="1"/>
              <a:t>specialising</a:t>
            </a:r>
            <a:r>
              <a:rPr lang="en-US" sz="1800" dirty="0"/>
              <a:t> in ecological research.</a:t>
            </a:r>
          </a:p>
          <a:p>
            <a:pPr marL="342900" indent="-34290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1800" dirty="0"/>
              <a:t>Thesis in Evolutionary Biology and Ecology</a:t>
            </a:r>
          </a:p>
          <a:p>
            <a:pPr marL="342900" indent="-342900"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fr-FR" sz="1800" dirty="0"/>
          </a:p>
          <a:p>
            <a:pPr marL="0" indent="0"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sz="2400" dirty="0"/>
              <a:t>Status: Looking for contracts and/or missions from December onwards</a:t>
            </a:r>
            <a:endParaRPr lang="fr-FR" sz="2400" dirty="0"/>
          </a:p>
        </p:txBody>
      </p:sp>
      <p:pic>
        <p:nvPicPr>
          <p:cNvPr id="4" name="Graphique 3" descr="Flèche : demi-tour horizontal">
            <a:extLst>
              <a:ext uri="{FF2B5EF4-FFF2-40B4-BE49-F238E27FC236}">
                <a16:creationId xmlns:a16="http://schemas.microsoft.com/office/drawing/2014/main" id="{5D734DF7-690A-4301-A7EB-10C9917DFFC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84693" y="5439324"/>
            <a:ext cx="944515" cy="779768"/>
          </a:xfrm>
          <a:prstGeom prst="rect">
            <a:avLst/>
          </a:prstGeom>
        </p:spPr>
      </p:pic>
      <p:sp>
        <p:nvSpPr>
          <p:cNvPr id="8" name="Espace réservé du contenu 5">
            <a:extLst>
              <a:ext uri="{FF2B5EF4-FFF2-40B4-BE49-F238E27FC236}">
                <a16:creationId xmlns:a16="http://schemas.microsoft.com/office/drawing/2014/main" id="{E05F715F-41CE-4363-9A8A-E629E466A6B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771188" y="5042263"/>
            <a:ext cx="1141412" cy="1106491"/>
          </a:xfrm>
        </p:spPr>
        <p:txBody>
          <a:bodyPr>
            <a:noAutofit/>
          </a:bodyPr>
          <a:lstStyle>
            <a:lvl1pPr marL="0" indent="0" algn="ctr">
              <a:buNone/>
              <a:defRPr sz="1100">
                <a:solidFill>
                  <a:schemeClr val="accent1">
                    <a:lumMod val="75000"/>
                  </a:schemeClr>
                </a:solidFill>
                <a:latin typeface="+mn-lt"/>
                <a:cs typeface="Calibri" panose="020F0502020204030204" pitchFamily="34" charset="0"/>
              </a:defRPr>
            </a:lvl1pPr>
            <a:lvl2pPr>
              <a:defRPr sz="1100">
                <a:solidFill>
                  <a:srgbClr val="E40A4A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1100">
                <a:solidFill>
                  <a:srgbClr val="E40A4A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1100">
                <a:solidFill>
                  <a:srgbClr val="E40A4A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100">
                <a:solidFill>
                  <a:srgbClr val="E40A4A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07991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031361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245213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275646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 7">
            <a:extLst>
              <a:ext uri="{FF2B5EF4-FFF2-40B4-BE49-F238E27FC236}">
                <a16:creationId xmlns:a16="http://schemas.microsoft.com/office/drawing/2014/main" id="{E7B854FA-8358-4F43-87B6-A3F1B61FE1A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53" r="20748"/>
          <a:stretch/>
        </p:blipFill>
        <p:spPr>
          <a:xfrm>
            <a:off x="10745305" y="230192"/>
            <a:ext cx="1216990" cy="1133860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0309A7E5-82F2-49EE-98CB-445F53A447BF}"/>
              </a:ext>
            </a:extLst>
          </p:cNvPr>
          <p:cNvSpPr txBox="1"/>
          <p:nvPr userDrawn="1"/>
        </p:nvSpPr>
        <p:spPr>
          <a:xfrm>
            <a:off x="10633166" y="6627808"/>
            <a:ext cx="155883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800" dirty="0">
                <a:solidFill>
                  <a:srgbClr val="575756"/>
                </a:solidFill>
              </a:rPr>
              <a:t>Tous droits réservés ©</a:t>
            </a:r>
            <a:r>
              <a:rPr lang="fr-FR" sz="800" dirty="0" err="1">
                <a:solidFill>
                  <a:srgbClr val="575756"/>
                </a:solidFill>
              </a:rPr>
              <a:t>MStats</a:t>
            </a:r>
            <a:endParaRPr lang="fr-FR" sz="800" dirty="0">
              <a:solidFill>
                <a:srgbClr val="5757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240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4" r:id="rId2"/>
    <p:sldLayoutId id="2147483685" r:id="rId3"/>
    <p:sldLayoutId id="2147483674" r:id="rId4"/>
    <p:sldLayoutId id="2147483675" r:id="rId5"/>
    <p:sldLayoutId id="2147483686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68" r:id="rId15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égral">
  <a:themeElements>
    <a:clrScheme name="Inté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nté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183</TotalTime>
  <Words>0</Words>
  <Application>Microsoft Office PowerPoint</Application>
  <PresentationFormat>Grand écran</PresentationFormat>
  <Paragraphs>0</Paragraphs>
  <Slides>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0</vt:i4>
      </vt:variant>
    </vt:vector>
  </HeadingPairs>
  <TitlesOfParts>
    <vt:vector size="6" baseType="lpstr">
      <vt:lpstr>Arial</vt:lpstr>
      <vt:lpstr>Calibri</vt:lpstr>
      <vt:lpstr>Tw Cen MT</vt:lpstr>
      <vt:lpstr>Wingdings</vt:lpstr>
      <vt:lpstr>Wingdings 3</vt:lpstr>
      <vt:lpstr>Intégral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Marie VAUGOYEAU</dc:creator>
  <cp:lastModifiedBy>Nous Deux</cp:lastModifiedBy>
  <cp:revision>162</cp:revision>
  <dcterms:created xsi:type="dcterms:W3CDTF">2019-05-02T13:13:27Z</dcterms:created>
  <dcterms:modified xsi:type="dcterms:W3CDTF">2020-07-22T11:21:17Z</dcterms:modified>
</cp:coreProperties>
</file>